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6" r:id="rId5"/>
    <p:sldId id="267" r:id="rId6"/>
    <p:sldId id="265" r:id="rId7"/>
  </p:sldIdLst>
  <p:sldSz cx="12192000" cy="6858000"/>
  <p:notesSz cx="6858000" cy="9144000"/>
  <p:defaultTextStyle>
    <a:defPPr rtl="0"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A6197C0-6F93-4DDC-B388-4A311E383667}" type="datetime1">
              <a:rPr lang="ro-RO" smtClean="0"/>
              <a:t>26.05.2021</a:t>
            </a:fld>
            <a:endParaRPr lang="en-US" dirty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A82B259-CE05-48A8-846C-C8EDA67478E8}" type="datetime1">
              <a:rPr lang="ro-RO" smtClean="0"/>
              <a:t>26.05.2021</a:t>
            </a:fld>
            <a:endParaRPr lang="en-US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o"/>
              <a:t>Faceți clic pentru a edita stilurile de text coordonator</a:t>
            </a:r>
            <a:endParaRPr lang="en-US"/>
          </a:p>
          <a:p>
            <a:pPr lvl="1" rtl="0"/>
            <a:r>
              <a:rPr lang="ro"/>
              <a:t>Al doilea nivel</a:t>
            </a:r>
          </a:p>
          <a:p>
            <a:pPr lvl="2" rtl="0"/>
            <a:r>
              <a:rPr lang="ro"/>
              <a:t>Al treilea nivel</a:t>
            </a:r>
          </a:p>
          <a:p>
            <a:pPr lvl="3" rtl="0"/>
            <a:r>
              <a:rPr lang="ro"/>
              <a:t>Al patrulea nivel</a:t>
            </a:r>
          </a:p>
          <a:p>
            <a:pPr lvl="4" rtl="0"/>
            <a:r>
              <a:rPr lang="ro"/>
              <a:t>Al cincilea nivel</a:t>
            </a:r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reptunghi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rtl="0"/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o-RO"/>
              <a:t>Faceți clic pentru a edita stilul de subtitlu coordonator</a:t>
            </a:r>
            <a:endParaRPr lang="en-US" dirty="0"/>
          </a:p>
        </p:txBody>
      </p:sp>
      <p:sp>
        <p:nvSpPr>
          <p:cNvPr id="8" name="Substituent dată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2B3D9822-F745-4969-8F51-CE3D9A133CC3}" type="datetime1">
              <a:rPr lang="ro-RO" smtClean="0"/>
              <a:t>26.05.2021</a:t>
            </a:fld>
            <a:endParaRPr lang="en-US" dirty="0"/>
          </a:p>
        </p:txBody>
      </p:sp>
      <p:sp>
        <p:nvSpPr>
          <p:cNvPr id="9" name="Substituent subsol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ubstituent număr diapozitiv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u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rtl="0"/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algn="l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l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l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l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 rtl="0"/>
            <a:r>
              <a:rPr lang="ro-RO"/>
              <a:t>Faceţi clic pentru a edita Master stiluri text</a:t>
            </a:r>
          </a:p>
          <a:p>
            <a:pPr lvl="1" rtl="0"/>
            <a:r>
              <a:rPr lang="ro-RO"/>
              <a:t>al doilea nivel</a:t>
            </a:r>
          </a:p>
          <a:p>
            <a:pPr lvl="2" rtl="0"/>
            <a:r>
              <a:rPr lang="ro-RO"/>
              <a:t>al treilea nivel</a:t>
            </a:r>
          </a:p>
          <a:p>
            <a:pPr lvl="3" rtl="0"/>
            <a:r>
              <a:rPr lang="ro-RO"/>
              <a:t>al patrulea nivel</a:t>
            </a:r>
          </a:p>
          <a:p>
            <a:pPr lvl="4" rtl="0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6F66030-6DC7-4A96-8E20-64D1D0689F4F}" type="datetime1">
              <a:rPr lang="ro-RO" smtClean="0"/>
              <a:t>26.05.2021</a:t>
            </a:fld>
            <a:endParaRPr lang="en-US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reptunghi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rtl="0"/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 rtl="0"/>
            <a:r>
              <a:rPr lang="ro-RO"/>
              <a:t>Faceţi clic pentru a edita Master stiluri text</a:t>
            </a:r>
          </a:p>
          <a:p>
            <a:pPr lvl="1" rtl="0"/>
            <a:r>
              <a:rPr lang="ro-RO"/>
              <a:t>al doilea nivel</a:t>
            </a:r>
          </a:p>
          <a:p>
            <a:pPr lvl="2" rtl="0"/>
            <a:r>
              <a:rPr lang="ro-RO"/>
              <a:t>al treilea nivel</a:t>
            </a:r>
          </a:p>
          <a:p>
            <a:pPr lvl="3" rtl="0"/>
            <a:r>
              <a:rPr lang="ro-RO"/>
              <a:t>al patrulea nivel</a:t>
            </a:r>
          </a:p>
          <a:p>
            <a:pPr lvl="4" rtl="0"/>
            <a:r>
              <a:rPr lang="ro-RO"/>
              <a:t>al cincilea nivel</a:t>
            </a:r>
            <a:endParaRPr lang="en-US" dirty="0"/>
          </a:p>
        </p:txBody>
      </p:sp>
      <p:sp>
        <p:nvSpPr>
          <p:cNvPr id="8" name="Dreptunghi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Dreptunghi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ubstituent dată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1E671349-DF77-4E34-911C-07362C92D6EC}" type="datetime1">
              <a:rPr lang="ro-RO" smtClean="0"/>
              <a:t>26.05.2021</a:t>
            </a:fld>
            <a:endParaRPr lang="en-US" dirty="0"/>
          </a:p>
        </p:txBody>
      </p:sp>
      <p:sp>
        <p:nvSpPr>
          <p:cNvPr id="12" name="Substituent subsol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ubstituent număr diapozitiv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rtl="0"/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 rtl="0"/>
            <a:r>
              <a:rPr lang="ro-RO"/>
              <a:t>Faceţi clic pentru a edita Master stiluri text</a:t>
            </a:r>
          </a:p>
          <a:p>
            <a:pPr lvl="1" rtl="0"/>
            <a:r>
              <a:rPr lang="ro-RO"/>
              <a:t>al doilea nivel</a:t>
            </a:r>
          </a:p>
          <a:p>
            <a:pPr lvl="2" rtl="0"/>
            <a:r>
              <a:rPr lang="ro-RO"/>
              <a:t>al treilea nivel</a:t>
            </a:r>
          </a:p>
          <a:p>
            <a:pPr lvl="3" rtl="0"/>
            <a:r>
              <a:rPr lang="ro-RO"/>
              <a:t>al patrulea nivel</a:t>
            </a:r>
          </a:p>
          <a:p>
            <a:pPr lvl="4" rtl="0"/>
            <a:r>
              <a:rPr lang="ro-RO"/>
              <a:t>al cincilea nivel</a:t>
            </a:r>
            <a:endParaRPr lang="en-US" dirty="0"/>
          </a:p>
        </p:txBody>
      </p:sp>
      <p:sp>
        <p:nvSpPr>
          <p:cNvPr id="8" name="Substituent dată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9C9A9B65-20C9-4F15-B5F6-7E0990AFCC4E}" type="datetime1">
              <a:rPr lang="ro-RO" smtClean="0"/>
              <a:t>26.05.2021</a:t>
            </a:fld>
            <a:endParaRPr lang="en-US" dirty="0"/>
          </a:p>
        </p:txBody>
      </p:sp>
      <p:sp>
        <p:nvSpPr>
          <p:cNvPr id="9" name="Substituent subsol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ubstituent număr diapozitiv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reptunghi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rtl="0"/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o-RO"/>
              <a:t>Faceţi clic pentru a edita Master stiluri text</a:t>
            </a:r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8DF754F-32BA-4731-A459-60104E25B93A}" type="datetime1">
              <a:rPr lang="ro-RO" smtClean="0"/>
              <a:t>26.05.2021</a:t>
            </a:fld>
            <a:endParaRPr lang="en-US" dirty="0"/>
          </a:p>
        </p:txBody>
      </p:sp>
      <p:sp>
        <p:nvSpPr>
          <p:cNvPr id="9" name="Substituent subsol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ubstituent număr diapozitiv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rtl="0"/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 rtl="0"/>
            <a:r>
              <a:rPr lang="ro-RO"/>
              <a:t>Faceţi clic pentru a edita Master stiluri text</a:t>
            </a:r>
          </a:p>
          <a:p>
            <a:pPr lvl="1" rtl="0"/>
            <a:r>
              <a:rPr lang="ro-RO"/>
              <a:t>al doilea nivel</a:t>
            </a:r>
          </a:p>
          <a:p>
            <a:pPr lvl="2" rtl="0"/>
            <a:r>
              <a:rPr lang="ro-RO"/>
              <a:t>al treilea nivel</a:t>
            </a:r>
          </a:p>
          <a:p>
            <a:pPr lvl="3" rtl="0"/>
            <a:r>
              <a:rPr lang="ro-RO"/>
              <a:t>al patrulea nivel</a:t>
            </a:r>
          </a:p>
          <a:p>
            <a:pPr lvl="4" rtl="0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 rtl="0"/>
            <a:r>
              <a:rPr lang="ro-RO"/>
              <a:t>Faceţi clic pentru a edita Master stiluri text</a:t>
            </a:r>
          </a:p>
          <a:p>
            <a:pPr lvl="1" rtl="0"/>
            <a:r>
              <a:rPr lang="ro-RO"/>
              <a:t>al doilea nivel</a:t>
            </a:r>
          </a:p>
          <a:p>
            <a:pPr lvl="2" rtl="0"/>
            <a:r>
              <a:rPr lang="ro-RO"/>
              <a:t>al treilea nivel</a:t>
            </a:r>
          </a:p>
          <a:p>
            <a:pPr lvl="3" rtl="0"/>
            <a:r>
              <a:rPr lang="ro-RO"/>
              <a:t>al patrulea nivel</a:t>
            </a:r>
          </a:p>
          <a:p>
            <a:pPr lvl="4" rtl="0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1A65E23-EA59-41B4-A1E4-EEE90F543A0C}" type="datetime1">
              <a:rPr lang="ro-RO" smtClean="0"/>
              <a:t>26.05.2021</a:t>
            </a:fld>
            <a:endParaRPr lang="en-US" dirty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u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rtl="0"/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 rtl="0"/>
            <a:r>
              <a:rPr lang="ro-RO"/>
              <a:t>Faceţi clic pentru a edita Master stiluri text</a:t>
            </a:r>
          </a:p>
          <a:p>
            <a:pPr lvl="1" rtl="0"/>
            <a:r>
              <a:rPr lang="ro-RO"/>
              <a:t>al doilea nivel</a:t>
            </a:r>
          </a:p>
          <a:p>
            <a:pPr lvl="2" rtl="0"/>
            <a:r>
              <a:rPr lang="ro-RO"/>
              <a:t>al treilea nivel</a:t>
            </a:r>
          </a:p>
          <a:p>
            <a:pPr lvl="3" rtl="0"/>
            <a:r>
              <a:rPr lang="ro-RO"/>
              <a:t>al patrulea nivel</a:t>
            </a:r>
          </a:p>
          <a:p>
            <a:pPr lvl="4" rtl="0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 rtl="0"/>
            <a:r>
              <a:rPr lang="ro-RO"/>
              <a:t>Faceţi clic pentru a edita Master stiluri text</a:t>
            </a:r>
          </a:p>
          <a:p>
            <a:pPr lvl="1" rtl="0"/>
            <a:r>
              <a:rPr lang="ro-RO"/>
              <a:t>al doilea nivel</a:t>
            </a:r>
          </a:p>
          <a:p>
            <a:pPr lvl="2" rtl="0"/>
            <a:r>
              <a:rPr lang="ro-RO"/>
              <a:t>al treilea nivel</a:t>
            </a:r>
          </a:p>
          <a:p>
            <a:pPr lvl="3" rtl="0"/>
            <a:r>
              <a:rPr lang="ro-RO"/>
              <a:t>al patrulea nivel</a:t>
            </a:r>
          </a:p>
          <a:p>
            <a:pPr lvl="4" rtl="0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D1FFDA9-070E-4CF9-ABA9-00A1DA330F15}" type="datetime1">
              <a:rPr lang="ro-RO" smtClean="0"/>
              <a:t>26.05.2021</a:t>
            </a:fld>
            <a:endParaRPr lang="en-US" dirty="0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u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rtl="0"/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CA9CD5ED-0DD8-4639-A0CC-A7E7F3EE93BA}" type="datetime1">
              <a:rPr lang="ro-RO" smtClean="0"/>
              <a:t>26.05.2021</a:t>
            </a:fld>
            <a:endParaRPr lang="en-US" dirty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BCEB24-D323-41FF-9618-0B1F209F6ED8}" type="datetime1">
              <a:rPr lang="ro-RO" smtClean="0"/>
              <a:t>26.05.2021</a:t>
            </a:fld>
            <a:endParaRPr lang="en-US" dirty="0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reptunghi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rtl="0"/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8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6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ro-RO"/>
              <a:t>Faceţi clic pentru a edita Master stiluri text</a:t>
            </a:r>
          </a:p>
          <a:p>
            <a:pPr lvl="1" rtl="0"/>
            <a:r>
              <a:rPr lang="ro-RO"/>
              <a:t>al doilea nivel</a:t>
            </a:r>
          </a:p>
          <a:p>
            <a:pPr lvl="2" rtl="0"/>
            <a:r>
              <a:rPr lang="ro-RO"/>
              <a:t>al treilea nivel</a:t>
            </a:r>
          </a:p>
          <a:p>
            <a:pPr lvl="3" rtl="0"/>
            <a:r>
              <a:rPr lang="ro-RO"/>
              <a:t>al patrulea nivel</a:t>
            </a:r>
          </a:p>
          <a:p>
            <a:pPr lvl="4" rtl="0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-RO"/>
              <a:t>Faceţi clic pentru a edita Master stiluri text</a:t>
            </a:r>
          </a:p>
        </p:txBody>
      </p:sp>
      <p:sp>
        <p:nvSpPr>
          <p:cNvPr id="8" name="Substituent dată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B4EBE38A-E62D-4B2B-A880-291B8DDFFC9C}" type="datetime1">
              <a:rPr lang="ro-RO" smtClean="0"/>
              <a:t>26.05.2021</a:t>
            </a:fld>
            <a:endParaRPr lang="en-US" dirty="0"/>
          </a:p>
        </p:txBody>
      </p:sp>
      <p:sp>
        <p:nvSpPr>
          <p:cNvPr id="10" name="Substituent subsol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ubstituent număr diapozitiv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rtl="0"/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stituent imagine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1FEEC99-4875-42DD-AC2F-168DB28E55D8}" type="datetime1">
              <a:rPr lang="ro-RO" smtClean="0"/>
              <a:t>26.05.2021</a:t>
            </a:fld>
            <a:endParaRPr lang="en-US" dirty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o"/>
              <a:t>Faceți clic pentru a edita stilul de titlu coordonator</a:t>
            </a:r>
            <a:endParaRPr lang="en-US" dirty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ro" dirty="0"/>
              <a:t>Faceți clic pentru a edita stilurile de text coordonator</a:t>
            </a:r>
          </a:p>
          <a:p>
            <a:pPr lvl="1" rtl="0"/>
            <a:r>
              <a:rPr lang="ro" dirty="0"/>
              <a:t>Al doilea nivel</a:t>
            </a:r>
          </a:p>
          <a:p>
            <a:pPr lvl="2" rtl="0"/>
            <a:r>
              <a:rPr lang="ro" dirty="0"/>
              <a:t>Al treilea nivel</a:t>
            </a:r>
          </a:p>
          <a:p>
            <a:pPr lvl="3" rtl="0"/>
            <a:r>
              <a:rPr lang="ro" dirty="0"/>
              <a:t>Al patrulea nivel</a:t>
            </a:r>
          </a:p>
          <a:p>
            <a:pPr lvl="4" rtl="0"/>
            <a:r>
              <a:rPr lang="ro" dirty="0"/>
              <a:t>Al cincilea nivel</a:t>
            </a:r>
            <a:endParaRPr lang="en-US" dirty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CBF944F3-8485-4BDC-BABF-34C8B30917A7}" type="datetime1">
              <a:rPr lang="ro-RO" smtClean="0"/>
              <a:t>26.05.2021</a:t>
            </a:fld>
            <a:endParaRPr lang="en-US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reptunghi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Dreptunghi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reptunghi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Dreptunghi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itlu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 rtlCol="0">
            <a:normAutofit/>
          </a:bodyPr>
          <a:lstStyle/>
          <a:p>
            <a:pPr algn="l"/>
            <a:br>
              <a:rPr lang="en-US" sz="1800" b="0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</a:br>
            <a:r>
              <a:rPr lang="en-US" sz="2400" b="0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Planul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Național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de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Redresare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și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Reziliență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-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pnrr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	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 rtlCol="0">
            <a:normAutofit/>
          </a:bodyPr>
          <a:lstStyle/>
          <a:p>
            <a:pPr rtl="0"/>
            <a:r>
              <a:rPr lang="en-US" dirty="0" err="1">
                <a:solidFill>
                  <a:schemeClr val="tx1"/>
                </a:solidFill>
              </a:rPr>
              <a:t>Institutia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Prefectului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judetul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buzau</a:t>
            </a:r>
            <a:endParaRPr lang="ro" dirty="0">
              <a:solidFill>
                <a:schemeClr val="tx1"/>
              </a:solidFill>
            </a:endParaRPr>
          </a:p>
        </p:txBody>
      </p:sp>
      <p:sp>
        <p:nvSpPr>
          <p:cNvPr id="20" name="Dreptunghi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Dreptunghi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Dreptunghi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Imagine 5" descr="Siglă văzută de aproape&#10;&#10;Descriere generată automat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z="1800" b="1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Cloud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guvernamental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și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sisteme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digitale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interconectate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în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administrația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publică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,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semnătură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și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identitate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electronică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,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promovarea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investițiilor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cu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valoare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adăugată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mare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Corbel" panose="020B0503020204020204" pitchFamily="34" charset="0"/>
              </a:rPr>
              <a:t>în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TIC </a:t>
            </a:r>
            <a:endParaRPr lang="en-US" sz="1800" b="0" i="0" u="none" strike="noStrike" baseline="0" dirty="0">
              <a:solidFill>
                <a:srgbClr val="000000"/>
              </a:solidFill>
              <a:latin typeface="Corbel" panose="020B0503020204020204" pitchFamily="34" charset="0"/>
            </a:endParaRPr>
          </a:p>
        </p:txBody>
      </p:sp>
      <p:sp>
        <p:nvSpPr>
          <p:cNvPr id="5" name="Substituent conținut 4">
            <a:extLst>
              <a:ext uri="{FF2B5EF4-FFF2-40B4-BE49-F238E27FC236}">
                <a16:creationId xmlns:a16="http://schemas.microsoft.com/office/drawing/2014/main" id="{282CFDAA-D9B9-4BBD-B8A8-9587C1B15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36710"/>
            <a:ext cx="11029615" cy="436436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800" b="0" i="0" u="none" strike="noStrike" baseline="0" dirty="0">
                <a:latin typeface="Arial" panose="020B0604020202020204" pitchFamily="34" charset="0"/>
              </a:rPr>
              <a:t>PROBLEME IDENTIFICATE</a:t>
            </a:r>
          </a:p>
          <a:p>
            <a:pPr marL="0" indent="0">
              <a:buNone/>
            </a:pPr>
            <a:endParaRPr lang="en-US" sz="18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Serviciile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România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rămân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sub media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Uniunii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Europene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cauza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coordonării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reduse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între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instituțiile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statului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abordare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integrată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Pandemia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COVID-19 a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demonstrat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nevoia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accelerare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digitalizării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sectorului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public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toate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domeniile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prioritare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Capacitățile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existente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 sunt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suficiente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asigurarea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unui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ridicat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securitate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rețelelor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gestionare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adecvată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riscurilor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cibernetice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Obiectivul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principal al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acestei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interconecteze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toate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sistemele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administrația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publică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într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-un cloud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guvernamental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permită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interacțiune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facilă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cetățenii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mediul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afaceri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Obiectivele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urmărite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intervențiile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cadrul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componentei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vizează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1"/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credibile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lvl="1"/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compatibile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lvl="1"/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naționale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depozite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date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lvl="1"/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de date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cloud; </a:t>
            </a:r>
          </a:p>
          <a:p>
            <a:pPr lvl="1"/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Comunicații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sigure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reziliente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 o capacitate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adecvată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lvl="1"/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cetățeni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companii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8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6C2DC67-38C7-43EE-B89D-ADC423C8C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03682"/>
            <a:ext cx="11029616" cy="1288618"/>
          </a:xfrm>
        </p:spPr>
        <p:txBody>
          <a:bodyPr>
            <a:normAutofit/>
          </a:bodyPr>
          <a:lstStyle/>
          <a:p>
            <a:r>
              <a:rPr lang="pt-BR" sz="1800" b="1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Descrierea reformelor și investițiilor aferente componentei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	</a:t>
            </a:r>
            <a:br>
              <a:rPr lang="pt-BR" sz="1800" b="0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</a:br>
            <a:b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C02C8C6-DCD6-4B31-A7E2-D77ECFA53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98171"/>
            <a:ext cx="11029615" cy="4851919"/>
          </a:xfrm>
        </p:spPr>
        <p:txBody>
          <a:bodyPr>
            <a:normAutofit fontScale="92500" lnSpcReduction="20000"/>
          </a:bodyPr>
          <a:lstStyle/>
          <a:p>
            <a:endParaRPr lang="en-US" sz="1800" b="0" i="0" u="none" strike="noStrike" baseline="0" dirty="0"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Standardizarea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datelor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guvernamentale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prin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operaționalizarea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cadrului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necesar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pentru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identificarea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principalelor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informații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prelucrate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administrația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publică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(la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nivel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central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local),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catalogarea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acestora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într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-un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sistem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ierarhic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tip nomenclator,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alegerea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celor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mai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potrivite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structuri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date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pentru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înregistrarea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acestora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Reforma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arhitecturii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datelor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guvernamentale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prin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crearea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extinderea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centrelor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date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servicii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cloud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pentru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instituții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îmbunătățirea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conectării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acestora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inclusiv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prin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centre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comunicații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conectare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prin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bucla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locală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fibră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optică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securitate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cibernetică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inclusiv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certificarea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profesională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domeniul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securității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cibernetice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inclusiv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 lvl="1"/>
            <a:r>
              <a:rPr lang="en-US" sz="15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Investiții</a:t>
            </a:r>
            <a:r>
              <a:rPr lang="en-US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5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5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centre</a:t>
            </a:r>
            <a:r>
              <a:rPr lang="en-US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date </a:t>
            </a:r>
            <a:r>
              <a:rPr lang="en-US" sz="15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5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platforma</a:t>
            </a:r>
            <a:r>
              <a:rPr lang="en-US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15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servicii</a:t>
            </a:r>
            <a:r>
              <a:rPr lang="en-US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cloud; </a:t>
            </a:r>
          </a:p>
          <a:p>
            <a:pPr lvl="1"/>
            <a:r>
              <a:rPr lang="en-US" sz="15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Investiții</a:t>
            </a:r>
            <a:r>
              <a:rPr lang="en-US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5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5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dezvoltarea</a:t>
            </a:r>
            <a:r>
              <a:rPr lang="en-US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5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aplicațiilor</a:t>
            </a:r>
            <a:r>
              <a:rPr lang="en-US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SaaS </a:t>
            </a:r>
            <a:r>
              <a:rPr lang="en-US" sz="15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5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migrarea</a:t>
            </a:r>
            <a:r>
              <a:rPr lang="en-US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5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aplicațiilor</a:t>
            </a:r>
            <a:r>
              <a:rPr lang="en-US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5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existente</a:t>
            </a:r>
            <a:r>
              <a:rPr lang="en-US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</a:p>
          <a:p>
            <a:pPr lvl="1"/>
            <a:r>
              <a:rPr lang="en-US" sz="15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Investiții</a:t>
            </a:r>
            <a:r>
              <a:rPr lang="en-US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5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5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bucla</a:t>
            </a:r>
            <a:r>
              <a:rPr lang="en-US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5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locală</a:t>
            </a:r>
            <a:r>
              <a:rPr lang="en-US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5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pentru</a:t>
            </a:r>
            <a:r>
              <a:rPr lang="en-US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5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conectarea</a:t>
            </a:r>
            <a:r>
              <a:rPr lang="en-US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5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instituțiilor</a:t>
            </a:r>
            <a:r>
              <a:rPr lang="en-US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5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publice</a:t>
            </a:r>
            <a:r>
              <a:rPr lang="en-US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endParaRPr lang="en-US" sz="1800" b="0" i="0" u="none" strike="noStrike" baseline="0" dirty="0"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Cadru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legal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realizat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pentru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interoperabilitate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astfel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încât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datele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guvernamentale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să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poate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fi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utilizate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fără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 fi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necesară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solicitarea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actelor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autentice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la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cetățeni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fără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hârtii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pentru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datele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care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există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digital la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instituții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publice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). </a:t>
            </a:r>
          </a:p>
          <a:p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Crearea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unei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linii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finanțare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la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dispoziția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instituțiilor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care, sub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îndrumarea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Ministerului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Cercetării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Inovării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Digitalizării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își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vor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schimba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modul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lucru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cadrul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juridic,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astfel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încât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să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treacă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operațiunile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digital. 	</a:t>
            </a: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AADD5F71-0E5E-4751-BA45-0C19A9B8A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9B65-20C9-4F15-B5F6-7E0990AFCC4E}" type="datetime1">
              <a:rPr lang="ro-RO" smtClean="0"/>
              <a:t>26.05.2021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654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6C2DC67-38C7-43EE-B89D-ADC423C8C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03682"/>
            <a:ext cx="11029616" cy="1288618"/>
          </a:xfrm>
        </p:spPr>
        <p:txBody>
          <a:bodyPr>
            <a:normAutofit/>
          </a:bodyPr>
          <a:lstStyle/>
          <a:p>
            <a:r>
              <a:rPr lang="pt-BR" sz="1800" b="1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Descrierea reformelor și investițiilor aferente componentei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	</a:t>
            </a:r>
            <a:br>
              <a:rPr lang="pt-BR" sz="1800" b="0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</a:br>
            <a:b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C02C8C6-DCD6-4B31-A7E2-D77ECFA53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98171"/>
            <a:ext cx="11029615" cy="4814596"/>
          </a:xfrm>
        </p:spPr>
        <p:txBody>
          <a:bodyPr>
            <a:normAutofit fontScale="70000" lnSpcReduction="20000"/>
          </a:bodyPr>
          <a:lstStyle/>
          <a:p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Semnătură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digitală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cetățenie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electronică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-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Revizuirea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legislației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privind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interacțiunea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digitală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dintre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stat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cetățean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schimbarea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normativelor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privind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arhivarea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operaționalizarea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legislației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privind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arhivarea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electronică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legate de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extinderea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cărții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identitate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electronică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a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semnăturii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digitale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pentru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populație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domiciliului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electronic, precum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susținerea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achiziționării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pe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scală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largă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semnăturii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digitale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mediul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public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privat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Creșterea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interoperabilității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serviciilor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publice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digitale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optimizarea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operațiunilor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beneficiul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cetățenilor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 Se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urmărește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in principal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digitalizarea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următoarele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sisteme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domenii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 lvl="1"/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Proiectarea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operaționalizarea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unui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un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nou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centru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date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primar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al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Ministerului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Finanțelor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</a:p>
          <a:p>
            <a:pPr lvl="1"/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Sistemele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aferente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domeniilor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muncă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protecție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socială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pensii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</a:p>
          <a:p>
            <a:pPr lvl="1"/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Domeniul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mediului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</a:p>
          <a:p>
            <a:pPr lvl="1"/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Domeniul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justiției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</a:p>
          <a:p>
            <a:pPr lvl="1"/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Sistemele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aferente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administrației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agricole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</a:p>
          <a:p>
            <a:pPr lvl="1"/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Domeniul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cultural; </a:t>
            </a:r>
          </a:p>
          <a:p>
            <a:pPr lvl="1"/>
            <a:r>
              <a:rPr lang="pt-BR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Sistemul de competențe digitale pentru funcția publică; </a:t>
            </a:r>
          </a:p>
          <a:p>
            <a:pPr lvl="1"/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Sistemul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management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desfășurare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al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procesului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educațional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instituțiile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învățământ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din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domeniul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apărare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națională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ordine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publică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</a:p>
          <a:p>
            <a:pPr lvl="1"/>
            <a:r>
              <a:rPr lang="pt-BR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Autorității de reglementare și supraveghere; </a:t>
            </a:r>
          </a:p>
          <a:p>
            <a:pPr lvl="1"/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Smart City / Smart Village; </a:t>
            </a:r>
          </a:p>
          <a:p>
            <a:pPr lvl="1"/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Autorități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publice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locale. 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AADD5F71-0E5E-4751-BA45-0C19A9B8A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9B65-20C9-4F15-B5F6-7E0990AFCC4E}" type="datetime1">
              <a:rPr lang="ro-RO" smtClean="0"/>
              <a:t>26.05.2021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665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6C2DC67-38C7-43EE-B89D-ADC423C8C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03682"/>
            <a:ext cx="11029616" cy="1288618"/>
          </a:xfrm>
        </p:spPr>
        <p:txBody>
          <a:bodyPr>
            <a:normAutofit/>
          </a:bodyPr>
          <a:lstStyle/>
          <a:p>
            <a:r>
              <a:rPr lang="pt-BR" sz="1800" b="1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Descrierea reformelor și investițiilor aferente componentei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	</a:t>
            </a:r>
            <a:br>
              <a:rPr lang="pt-BR" sz="1800" b="0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</a:br>
            <a:b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C02C8C6-DCD6-4B31-A7E2-D77ECFA53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98171"/>
            <a:ext cx="11029615" cy="4814596"/>
          </a:xfrm>
        </p:spPr>
        <p:txBody>
          <a:bodyPr>
            <a:normAutofit/>
          </a:bodyPr>
          <a:lstStyle/>
          <a:p>
            <a:endParaRPr lang="en-US" sz="1400" b="0" i="0" u="none" strike="noStrike" baseline="0" dirty="0">
              <a:latin typeface="Arial" panose="020B0604020202020204" pitchFamily="34" charset="0"/>
            </a:endParaRPr>
          </a:p>
          <a:p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Îmbunătățirea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accesului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la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informație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pentru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cetățeni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firme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organizații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neguvernamentale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practicieni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justiție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e-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comunicarea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interoperabilitatea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cadrul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sistemului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judiciar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la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nivel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național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european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întărirea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capabilităților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rezilienței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domeniul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securități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cibernetice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se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asigură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prin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eficientizarea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interacțiunii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digitale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consolidarea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rezilienței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sistemului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judiciar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având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suport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investițiile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cu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caracter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continuu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precum: </a:t>
            </a:r>
          </a:p>
          <a:p>
            <a:pPr lvl="1"/>
            <a:r>
              <a:rPr lang="it-IT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a) tranziția de la servere locale și data room la servere centrale și data center și servere utilizate în comun prin virtualizare; </a:t>
            </a:r>
          </a:p>
          <a:p>
            <a:pPr lvl="1"/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b)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asigurarea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definitivarea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infrastructurii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tehnice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pentru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lucru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la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distanță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reducerea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documentelor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format de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hârtie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lvl="1"/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c)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asigurarea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securității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cibernetice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creșterea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capacității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raportare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extragere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open data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planificare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strategică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dezvoltarea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prototipuri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pentru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introducerea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tehnologii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inovative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(Al, blockchain)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alte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echipamente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/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sau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software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specializat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Măsurile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cu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privire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la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eficientizarea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interacțiunii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digitale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consolidarea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rezilienței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sistemului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judiciar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cu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suportul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investițiilor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enumerate se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vor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face cu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respectarea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independenței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justiției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r>
              <a:rPr lang="en-US" sz="14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Digitalizarea</a:t>
            </a:r>
            <a:r>
              <a:rPr lang="en-US" sz="1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sănătății</a:t>
            </a:r>
            <a:r>
              <a:rPr lang="en-US" sz="1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prin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dezvoltarea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sistemului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informatic al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Casei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Naționale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Asigurări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Sănătate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4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dezvoltarea</a:t>
            </a:r>
            <a:r>
              <a:rPr lang="en-US" sz="1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dosarului</a:t>
            </a:r>
            <a:r>
              <a:rPr lang="en-US" sz="1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electronic al </a:t>
            </a:r>
            <a:r>
              <a:rPr lang="en-US" sz="14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pacientului</a:t>
            </a:r>
            <a:r>
              <a:rPr lang="en-US" sz="1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un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sistem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digitalizat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domeniul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asigurărilor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medicale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operaționalizarea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e-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sănătății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telemedicinii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inclusiv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prin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pregătirea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personalului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medical,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crearea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registrelor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medicale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boli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raportarea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prescrierii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antibiotice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raportarea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infecțiilor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asociate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asistenței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medicale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AADD5F71-0E5E-4751-BA45-0C19A9B8A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9B65-20C9-4F15-B5F6-7E0990AFCC4E}" type="datetime1">
              <a:rPr lang="ro-RO" smtClean="0"/>
              <a:t>26.05.2021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67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AADD5F71-0E5E-4751-BA45-0C19A9B8A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9B65-20C9-4F15-B5F6-7E0990AFCC4E}" type="datetime1">
              <a:rPr lang="ro-RO" smtClean="0"/>
              <a:t>26.05.2021</a:t>
            </a:fld>
            <a:endParaRPr lang="en-US" dirty="0"/>
          </a:p>
        </p:txBody>
      </p:sp>
      <p:pic>
        <p:nvPicPr>
          <p:cNvPr id="1026" name="Picture 2" descr="Multumire: Mesaje şi urări, felicitări, video şi felicitări muzicale şi animate">
            <a:extLst>
              <a:ext uri="{FF2B5EF4-FFF2-40B4-BE49-F238E27FC236}">
                <a16:creationId xmlns:a16="http://schemas.microsoft.com/office/drawing/2014/main" id="{9A77DD89-204A-4C4E-A254-5E1E9148E9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600" y="2147934"/>
            <a:ext cx="600075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75672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983_TF33552983" id="{EB79C787-FF3E-4C98-84D7-CDCC1B200B55}" vid="{203ED929-ACA8-408C-875F-4AF7AA54A608}"/>
    </a:ext>
  </a:extLst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{FE8B953A-83CA-451A-8F59-A8B13EF58D04}tf33552983_win32</Template>
  <TotalTime>180</TotalTime>
  <Words>805</Words>
  <Application>Microsoft Office PowerPoint</Application>
  <PresentationFormat>Ecran lat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5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Corbel</vt:lpstr>
      <vt:lpstr>Franklin Gothic Book</vt:lpstr>
      <vt:lpstr>Wingdings 2</vt:lpstr>
      <vt:lpstr>DividendVTI</vt:lpstr>
      <vt:lpstr>  Planul Național de Redresare și Reziliență - pnrr  </vt:lpstr>
      <vt:lpstr>Cloud guvernamental și sisteme digitale interconectate în administrația publică, semnătură și identitate electronică, promovarea investițiilor cu valoare adăugată mare în TIC </vt:lpstr>
      <vt:lpstr>Descrierea reformelor și investițiilor aferente componentei    </vt:lpstr>
      <vt:lpstr>Descrierea reformelor și investițiilor aferente componentei    </vt:lpstr>
      <vt:lpstr>Descrierea reformelor și investițiilor aferente componentei    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Planul Național de Redresare și Reziliență - pnrr</dc:title>
  <dc:creator>ASUS</dc:creator>
  <cp:lastModifiedBy>Silviu Iordache</cp:lastModifiedBy>
  <cp:revision>9</cp:revision>
  <dcterms:created xsi:type="dcterms:W3CDTF">2021-04-27T15:02:18Z</dcterms:created>
  <dcterms:modified xsi:type="dcterms:W3CDTF">2021-05-26T10:00:48Z</dcterms:modified>
</cp:coreProperties>
</file>